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310" r:id="rId2"/>
    <p:sldId id="324" r:id="rId3"/>
    <p:sldId id="333" r:id="rId4"/>
    <p:sldId id="334" r:id="rId5"/>
    <p:sldId id="326" r:id="rId6"/>
  </p:sldIdLst>
  <p:sldSz cx="9144000" cy="6858000" type="screen4x3"/>
  <p:notesSz cx="7019925" cy="93059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B1A6"/>
    <a:srgbClr val="EDEDED"/>
    <a:srgbClr val="EB2F21"/>
    <a:srgbClr val="C20A24"/>
    <a:srgbClr val="CC00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13" autoAdjust="0"/>
    <p:restoredTop sz="94647" autoAdjust="0"/>
  </p:normalViewPr>
  <p:slideViewPr>
    <p:cSldViewPr>
      <p:cViewPr varScale="1">
        <p:scale>
          <a:sx n="86" d="100"/>
          <a:sy n="86" d="100"/>
        </p:scale>
        <p:origin x="163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B284DF-BB71-4026-A824-170FB78D9CD5}" type="doc">
      <dgm:prSet loTypeId="urn:microsoft.com/office/officeart/2005/8/layout/list1" loCatId="list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en-US"/>
        </a:p>
      </dgm:t>
    </dgm:pt>
    <dgm:pt modelId="{20C9CDFF-6EEF-4E13-A4D5-E98BEC84C7DE}">
      <dgm:prSet/>
      <dgm:spPr/>
      <dgm:t>
        <a:bodyPr/>
        <a:lstStyle/>
        <a:p>
          <a:pPr rtl="0"/>
          <a:r>
            <a:rPr lang="el-GR" dirty="0" smtClean="0"/>
            <a:t>Δημιουργία πρότυπου ορισμού για τους</a:t>
          </a:r>
          <a:r>
            <a:rPr lang="en-US" dirty="0" smtClean="0"/>
            <a:t> “</a:t>
          </a:r>
          <a:r>
            <a:rPr lang="el-GR" dirty="0" smtClean="0"/>
            <a:t>καλύτερους</a:t>
          </a:r>
          <a:r>
            <a:rPr lang="en-US" dirty="0" smtClean="0"/>
            <a:t>” </a:t>
          </a:r>
          <a:r>
            <a:rPr lang="el-GR" dirty="0" smtClean="0"/>
            <a:t>δυνητικούς πελάτες</a:t>
          </a:r>
          <a:endParaRPr lang="en-US" dirty="0"/>
        </a:p>
      </dgm:t>
    </dgm:pt>
    <dgm:pt modelId="{4924AF27-88C4-401C-B033-4B463DF70D11}" type="parTrans" cxnId="{8D7E9CB7-B266-4389-A019-5AD45CDEE871}">
      <dgm:prSet/>
      <dgm:spPr/>
      <dgm:t>
        <a:bodyPr/>
        <a:lstStyle/>
        <a:p>
          <a:endParaRPr lang="en-US"/>
        </a:p>
      </dgm:t>
    </dgm:pt>
    <dgm:pt modelId="{14483CD0-361C-498C-84B7-E002F26D90EE}" type="sibTrans" cxnId="{8D7E9CB7-B266-4389-A019-5AD45CDEE871}">
      <dgm:prSet/>
      <dgm:spPr/>
      <dgm:t>
        <a:bodyPr/>
        <a:lstStyle/>
        <a:p>
          <a:endParaRPr lang="en-US"/>
        </a:p>
      </dgm:t>
    </dgm:pt>
    <dgm:pt modelId="{7FB4271F-AE38-4C83-8584-6A61A34B83A5}">
      <dgm:prSet/>
      <dgm:spPr/>
      <dgm:t>
        <a:bodyPr/>
        <a:lstStyle/>
        <a:p>
          <a:pPr rtl="0"/>
          <a:r>
            <a:rPr lang="el-GR" dirty="0" smtClean="0"/>
            <a:t>Ενδυνάμωση της συνεργασίας μεταξύ πωλήσεων και μάρκετινγκ</a:t>
          </a:r>
          <a:endParaRPr lang="en-US" dirty="0"/>
        </a:p>
      </dgm:t>
    </dgm:pt>
    <dgm:pt modelId="{AE591FB7-85BF-483E-8A7E-B8365590A95B}" type="parTrans" cxnId="{35A45537-2C6B-4AA3-A630-3322FAC3FBA6}">
      <dgm:prSet/>
      <dgm:spPr/>
      <dgm:t>
        <a:bodyPr/>
        <a:lstStyle/>
        <a:p>
          <a:endParaRPr lang="en-US"/>
        </a:p>
      </dgm:t>
    </dgm:pt>
    <dgm:pt modelId="{BFA977FD-26DE-4358-8492-E82E4D002EF8}" type="sibTrans" cxnId="{35A45537-2C6B-4AA3-A630-3322FAC3FBA6}">
      <dgm:prSet/>
      <dgm:spPr/>
      <dgm:t>
        <a:bodyPr/>
        <a:lstStyle/>
        <a:p>
          <a:endParaRPr lang="en-US"/>
        </a:p>
      </dgm:t>
    </dgm:pt>
    <dgm:pt modelId="{4402C328-1C40-47F1-A9EA-E6143D4468FF}">
      <dgm:prSet/>
      <dgm:spPr/>
      <dgm:t>
        <a:bodyPr/>
        <a:lstStyle/>
        <a:p>
          <a:pPr rtl="0"/>
          <a:r>
            <a:rPr lang="el-GR" dirty="0" smtClean="0"/>
            <a:t>Επικέντρωση των προσπαθειών ανεύρεσης πελατών στις σχέσεις βάσει προτεραιότητας</a:t>
          </a:r>
          <a:endParaRPr lang="en-US" dirty="0"/>
        </a:p>
      </dgm:t>
    </dgm:pt>
    <dgm:pt modelId="{45FEFA6F-F2E8-47B2-8925-B9F24A0F64A4}" type="parTrans" cxnId="{76A0534D-F84B-4B30-B936-E3A68E42939F}">
      <dgm:prSet/>
      <dgm:spPr/>
      <dgm:t>
        <a:bodyPr/>
        <a:lstStyle/>
        <a:p>
          <a:endParaRPr lang="en-US"/>
        </a:p>
      </dgm:t>
    </dgm:pt>
    <dgm:pt modelId="{50A6DC97-AB3E-405A-8030-C88E2AEE54CE}" type="sibTrans" cxnId="{76A0534D-F84B-4B30-B936-E3A68E42939F}">
      <dgm:prSet/>
      <dgm:spPr/>
      <dgm:t>
        <a:bodyPr/>
        <a:lstStyle/>
        <a:p>
          <a:endParaRPr lang="en-US"/>
        </a:p>
      </dgm:t>
    </dgm:pt>
    <dgm:pt modelId="{4BE6155C-1B69-2247-87B7-AF3FC45287C4}">
      <dgm:prSet/>
      <dgm:spPr/>
      <dgm:t>
        <a:bodyPr/>
        <a:lstStyle/>
        <a:p>
          <a:pPr rtl="0"/>
          <a:r>
            <a:rPr lang="el-GR" dirty="0" smtClean="0"/>
            <a:t>Συνέπεια στις καμπάνιες μάρκετινγκ και στα μηνύματα που αποστέλλονται</a:t>
          </a:r>
          <a:endParaRPr lang="en-US" dirty="0"/>
        </a:p>
      </dgm:t>
    </dgm:pt>
    <dgm:pt modelId="{CF1F070A-728F-854F-A747-E1833215FEA3}" type="parTrans" cxnId="{9E774C76-B9A6-E544-B3CB-77C41F7BB3A0}">
      <dgm:prSet/>
      <dgm:spPr/>
      <dgm:t>
        <a:bodyPr/>
        <a:lstStyle/>
        <a:p>
          <a:endParaRPr lang="en-US"/>
        </a:p>
      </dgm:t>
    </dgm:pt>
    <dgm:pt modelId="{2289F38F-650A-EE4E-AB60-35DB62FEBDC1}" type="sibTrans" cxnId="{9E774C76-B9A6-E544-B3CB-77C41F7BB3A0}">
      <dgm:prSet/>
      <dgm:spPr/>
      <dgm:t>
        <a:bodyPr/>
        <a:lstStyle/>
        <a:p>
          <a:endParaRPr lang="en-US"/>
        </a:p>
      </dgm:t>
    </dgm:pt>
    <dgm:pt modelId="{0B73FC02-99DD-4D49-AF28-84FB31047C2A}" type="pres">
      <dgm:prSet presAssocID="{AAB284DF-BB71-4026-A824-170FB78D9CD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CC049AE-2823-43D3-867E-EE31ECC413D0}" type="pres">
      <dgm:prSet presAssocID="{20C9CDFF-6EEF-4E13-A4D5-E98BEC84C7DE}" presName="parentLin" presStyleCnt="0"/>
      <dgm:spPr/>
    </dgm:pt>
    <dgm:pt modelId="{893D2ED0-7BC6-49AD-A04B-C799ECF5DB88}" type="pres">
      <dgm:prSet presAssocID="{20C9CDFF-6EEF-4E13-A4D5-E98BEC84C7DE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D724354A-D1C2-49C4-B53D-C51DE02629BE}" type="pres">
      <dgm:prSet presAssocID="{20C9CDFF-6EEF-4E13-A4D5-E98BEC84C7DE}" presName="parentText" presStyleLbl="node1" presStyleIdx="0" presStyleCnt="4" custScaleX="120106" custLinFactNeighborX="-740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8AB348-E3F9-456F-BA62-719F27546849}" type="pres">
      <dgm:prSet presAssocID="{20C9CDFF-6EEF-4E13-A4D5-E98BEC84C7DE}" presName="negativeSpace" presStyleCnt="0"/>
      <dgm:spPr/>
    </dgm:pt>
    <dgm:pt modelId="{3C1D74F4-DB86-44AC-A866-F57ED0EEC1AE}" type="pres">
      <dgm:prSet presAssocID="{20C9CDFF-6EEF-4E13-A4D5-E98BEC84C7DE}" presName="childText" presStyleLbl="conFgAcc1" presStyleIdx="0" presStyleCnt="4">
        <dgm:presLayoutVars>
          <dgm:bulletEnabled val="1"/>
        </dgm:presLayoutVars>
      </dgm:prSet>
      <dgm:spPr/>
    </dgm:pt>
    <dgm:pt modelId="{C0F48D29-08F6-4E55-8A90-B4B50D71E43C}" type="pres">
      <dgm:prSet presAssocID="{14483CD0-361C-498C-84B7-E002F26D90EE}" presName="spaceBetweenRectangles" presStyleCnt="0"/>
      <dgm:spPr/>
    </dgm:pt>
    <dgm:pt modelId="{78851839-44BA-4BE6-A324-D416B39379BC}" type="pres">
      <dgm:prSet presAssocID="{7FB4271F-AE38-4C83-8584-6A61A34B83A5}" presName="parentLin" presStyleCnt="0"/>
      <dgm:spPr/>
    </dgm:pt>
    <dgm:pt modelId="{C2086F3F-1F81-4567-A878-C836323EC027}" type="pres">
      <dgm:prSet presAssocID="{7FB4271F-AE38-4C83-8584-6A61A34B83A5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ACFA0D5A-06EA-472D-9A37-AFDB2719F54E}" type="pres">
      <dgm:prSet presAssocID="{7FB4271F-AE38-4C83-8584-6A61A34B83A5}" presName="parentText" presStyleLbl="node1" presStyleIdx="1" presStyleCnt="4" custScaleX="120106" custLinFactNeighborX="-740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B8A942-9BCD-4651-A191-2A17F97045C9}" type="pres">
      <dgm:prSet presAssocID="{7FB4271F-AE38-4C83-8584-6A61A34B83A5}" presName="negativeSpace" presStyleCnt="0"/>
      <dgm:spPr/>
    </dgm:pt>
    <dgm:pt modelId="{DB66C787-1975-4F42-9018-CB5E488B719E}" type="pres">
      <dgm:prSet presAssocID="{7FB4271F-AE38-4C83-8584-6A61A34B83A5}" presName="childText" presStyleLbl="conF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E49E39-7900-42A2-BFD2-65827563DDF5}" type="pres">
      <dgm:prSet presAssocID="{BFA977FD-26DE-4358-8492-E82E4D002EF8}" presName="spaceBetweenRectangles" presStyleCnt="0"/>
      <dgm:spPr/>
    </dgm:pt>
    <dgm:pt modelId="{817D4F3F-B062-964D-815A-2A26F105AC2F}" type="pres">
      <dgm:prSet presAssocID="{4BE6155C-1B69-2247-87B7-AF3FC45287C4}" presName="parentLin" presStyleCnt="0"/>
      <dgm:spPr/>
    </dgm:pt>
    <dgm:pt modelId="{6038F329-5D9D-6945-953C-CB1E4DFB8CB5}" type="pres">
      <dgm:prSet presAssocID="{4BE6155C-1B69-2247-87B7-AF3FC45287C4}" presName="parentLeftMargin" presStyleLbl="node1" presStyleIdx="1" presStyleCnt="4"/>
      <dgm:spPr/>
      <dgm:t>
        <a:bodyPr/>
        <a:lstStyle/>
        <a:p>
          <a:endParaRPr lang="en-US"/>
        </a:p>
      </dgm:t>
    </dgm:pt>
    <dgm:pt modelId="{F38DA4AA-3EFE-6845-8C13-F293B9144E40}" type="pres">
      <dgm:prSet presAssocID="{4BE6155C-1B69-2247-87B7-AF3FC45287C4}" presName="parentText" presStyleLbl="node1" presStyleIdx="2" presStyleCnt="4" custScaleX="11851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CE916D-CA52-E045-842C-DA27C581FEEF}" type="pres">
      <dgm:prSet presAssocID="{4BE6155C-1B69-2247-87B7-AF3FC45287C4}" presName="negativeSpace" presStyleCnt="0"/>
      <dgm:spPr/>
    </dgm:pt>
    <dgm:pt modelId="{FB94A432-F75F-6A47-BB56-9C46D993EA0F}" type="pres">
      <dgm:prSet presAssocID="{4BE6155C-1B69-2247-87B7-AF3FC45287C4}" presName="childText" presStyleLbl="conFgAcc1" presStyleIdx="2" presStyleCnt="4">
        <dgm:presLayoutVars>
          <dgm:bulletEnabled val="1"/>
        </dgm:presLayoutVars>
      </dgm:prSet>
      <dgm:spPr/>
    </dgm:pt>
    <dgm:pt modelId="{A3B93847-AFFE-344A-9580-232485C5329E}" type="pres">
      <dgm:prSet presAssocID="{2289F38F-650A-EE4E-AB60-35DB62FEBDC1}" presName="spaceBetweenRectangles" presStyleCnt="0"/>
      <dgm:spPr/>
    </dgm:pt>
    <dgm:pt modelId="{BD729672-94BA-4004-8A0D-43CFBE76E82F}" type="pres">
      <dgm:prSet presAssocID="{4402C328-1C40-47F1-A9EA-E6143D4468FF}" presName="parentLin" presStyleCnt="0"/>
      <dgm:spPr/>
    </dgm:pt>
    <dgm:pt modelId="{6EDD77E5-6EDE-4B32-942D-96526CF7BE8B}" type="pres">
      <dgm:prSet presAssocID="{4402C328-1C40-47F1-A9EA-E6143D4468FF}" presName="parentLeftMargin" presStyleLbl="node1" presStyleIdx="2" presStyleCnt="4"/>
      <dgm:spPr/>
      <dgm:t>
        <a:bodyPr/>
        <a:lstStyle/>
        <a:p>
          <a:endParaRPr lang="en-US"/>
        </a:p>
      </dgm:t>
    </dgm:pt>
    <dgm:pt modelId="{1FB346D1-E486-4CD9-AB68-0CB351E13D08}" type="pres">
      <dgm:prSet presAssocID="{4402C328-1C40-47F1-A9EA-E6143D4468FF}" presName="parentText" presStyleLbl="node1" presStyleIdx="3" presStyleCnt="4" custScaleX="11851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08EA3E-8973-4BC0-B893-A76B7AD2901C}" type="pres">
      <dgm:prSet presAssocID="{4402C328-1C40-47F1-A9EA-E6143D4468FF}" presName="negativeSpace" presStyleCnt="0"/>
      <dgm:spPr/>
    </dgm:pt>
    <dgm:pt modelId="{3FB49627-9D2E-4D12-BEC6-093CE96D692F}" type="pres">
      <dgm:prSet presAssocID="{4402C328-1C40-47F1-A9EA-E6143D4468FF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BEF812DC-A64D-4163-89F9-FF0BCD91ED2F}" type="presOf" srcId="{20C9CDFF-6EEF-4E13-A4D5-E98BEC84C7DE}" destId="{893D2ED0-7BC6-49AD-A04B-C799ECF5DB88}" srcOrd="0" destOrd="0" presId="urn:microsoft.com/office/officeart/2005/8/layout/list1"/>
    <dgm:cxn modelId="{974DD1CE-CE4C-48A4-9D0F-B5CE82F5331E}" type="presOf" srcId="{AAB284DF-BB71-4026-A824-170FB78D9CD5}" destId="{0B73FC02-99DD-4D49-AF28-84FB31047C2A}" srcOrd="0" destOrd="0" presId="urn:microsoft.com/office/officeart/2005/8/layout/list1"/>
    <dgm:cxn modelId="{AC532002-6286-41DE-9846-11B6C4C06A2C}" type="presOf" srcId="{4402C328-1C40-47F1-A9EA-E6143D4468FF}" destId="{1FB346D1-E486-4CD9-AB68-0CB351E13D08}" srcOrd="1" destOrd="0" presId="urn:microsoft.com/office/officeart/2005/8/layout/list1"/>
    <dgm:cxn modelId="{442CECA6-6654-41BC-990D-931826B92CC5}" type="presOf" srcId="{7FB4271F-AE38-4C83-8584-6A61A34B83A5}" destId="{C2086F3F-1F81-4567-A878-C836323EC027}" srcOrd="0" destOrd="0" presId="urn:microsoft.com/office/officeart/2005/8/layout/list1"/>
    <dgm:cxn modelId="{4BB29E06-9466-4559-AA6B-7162515D4FFF}" type="presOf" srcId="{20C9CDFF-6EEF-4E13-A4D5-E98BEC84C7DE}" destId="{D724354A-D1C2-49C4-B53D-C51DE02629BE}" srcOrd="1" destOrd="0" presId="urn:microsoft.com/office/officeart/2005/8/layout/list1"/>
    <dgm:cxn modelId="{8942801F-5CED-42DB-894A-79C9FF65C24C}" type="presOf" srcId="{4402C328-1C40-47F1-A9EA-E6143D4468FF}" destId="{6EDD77E5-6EDE-4B32-942D-96526CF7BE8B}" srcOrd="0" destOrd="0" presId="urn:microsoft.com/office/officeart/2005/8/layout/list1"/>
    <dgm:cxn modelId="{8D7E9CB7-B266-4389-A019-5AD45CDEE871}" srcId="{AAB284DF-BB71-4026-A824-170FB78D9CD5}" destId="{20C9CDFF-6EEF-4E13-A4D5-E98BEC84C7DE}" srcOrd="0" destOrd="0" parTransId="{4924AF27-88C4-401C-B033-4B463DF70D11}" sibTransId="{14483CD0-361C-498C-84B7-E002F26D90EE}"/>
    <dgm:cxn modelId="{5C4DC31C-D31F-4D9F-9776-AC59352471F5}" type="presOf" srcId="{4BE6155C-1B69-2247-87B7-AF3FC45287C4}" destId="{6038F329-5D9D-6945-953C-CB1E4DFB8CB5}" srcOrd="0" destOrd="0" presId="urn:microsoft.com/office/officeart/2005/8/layout/list1"/>
    <dgm:cxn modelId="{35A45537-2C6B-4AA3-A630-3322FAC3FBA6}" srcId="{AAB284DF-BB71-4026-A824-170FB78D9CD5}" destId="{7FB4271F-AE38-4C83-8584-6A61A34B83A5}" srcOrd="1" destOrd="0" parTransId="{AE591FB7-85BF-483E-8A7E-B8365590A95B}" sibTransId="{BFA977FD-26DE-4358-8492-E82E4D002EF8}"/>
    <dgm:cxn modelId="{AA116A75-33F7-47AD-8981-F2E6E6630629}" type="presOf" srcId="{7FB4271F-AE38-4C83-8584-6A61A34B83A5}" destId="{ACFA0D5A-06EA-472D-9A37-AFDB2719F54E}" srcOrd="1" destOrd="0" presId="urn:microsoft.com/office/officeart/2005/8/layout/list1"/>
    <dgm:cxn modelId="{76A0534D-F84B-4B30-B936-E3A68E42939F}" srcId="{AAB284DF-BB71-4026-A824-170FB78D9CD5}" destId="{4402C328-1C40-47F1-A9EA-E6143D4468FF}" srcOrd="3" destOrd="0" parTransId="{45FEFA6F-F2E8-47B2-8925-B9F24A0F64A4}" sibTransId="{50A6DC97-AB3E-405A-8030-C88E2AEE54CE}"/>
    <dgm:cxn modelId="{9E774C76-B9A6-E544-B3CB-77C41F7BB3A0}" srcId="{AAB284DF-BB71-4026-A824-170FB78D9CD5}" destId="{4BE6155C-1B69-2247-87B7-AF3FC45287C4}" srcOrd="2" destOrd="0" parTransId="{CF1F070A-728F-854F-A747-E1833215FEA3}" sibTransId="{2289F38F-650A-EE4E-AB60-35DB62FEBDC1}"/>
    <dgm:cxn modelId="{AF482265-09E1-424D-943E-D626EE870A25}" type="presOf" srcId="{4BE6155C-1B69-2247-87B7-AF3FC45287C4}" destId="{F38DA4AA-3EFE-6845-8C13-F293B9144E40}" srcOrd="1" destOrd="0" presId="urn:microsoft.com/office/officeart/2005/8/layout/list1"/>
    <dgm:cxn modelId="{36FC8486-B76E-4337-8F9F-99C616E4FBA4}" type="presParOf" srcId="{0B73FC02-99DD-4D49-AF28-84FB31047C2A}" destId="{3CC049AE-2823-43D3-867E-EE31ECC413D0}" srcOrd="0" destOrd="0" presId="urn:microsoft.com/office/officeart/2005/8/layout/list1"/>
    <dgm:cxn modelId="{F9469072-7166-45A3-ADE4-3B826C0B2533}" type="presParOf" srcId="{3CC049AE-2823-43D3-867E-EE31ECC413D0}" destId="{893D2ED0-7BC6-49AD-A04B-C799ECF5DB88}" srcOrd="0" destOrd="0" presId="urn:microsoft.com/office/officeart/2005/8/layout/list1"/>
    <dgm:cxn modelId="{8B809AFC-9710-4FC9-ABC3-554F8D4EB340}" type="presParOf" srcId="{3CC049AE-2823-43D3-867E-EE31ECC413D0}" destId="{D724354A-D1C2-49C4-B53D-C51DE02629BE}" srcOrd="1" destOrd="0" presId="urn:microsoft.com/office/officeart/2005/8/layout/list1"/>
    <dgm:cxn modelId="{EFE26E15-7740-4644-B162-50C7CB5C92C4}" type="presParOf" srcId="{0B73FC02-99DD-4D49-AF28-84FB31047C2A}" destId="{658AB348-E3F9-456F-BA62-719F27546849}" srcOrd="1" destOrd="0" presId="urn:microsoft.com/office/officeart/2005/8/layout/list1"/>
    <dgm:cxn modelId="{1174C20E-4B20-427D-924B-67CE45114F9C}" type="presParOf" srcId="{0B73FC02-99DD-4D49-AF28-84FB31047C2A}" destId="{3C1D74F4-DB86-44AC-A866-F57ED0EEC1AE}" srcOrd="2" destOrd="0" presId="urn:microsoft.com/office/officeart/2005/8/layout/list1"/>
    <dgm:cxn modelId="{5FD6C117-E4B3-4560-BB11-34274E841E78}" type="presParOf" srcId="{0B73FC02-99DD-4D49-AF28-84FB31047C2A}" destId="{C0F48D29-08F6-4E55-8A90-B4B50D71E43C}" srcOrd="3" destOrd="0" presId="urn:microsoft.com/office/officeart/2005/8/layout/list1"/>
    <dgm:cxn modelId="{FB39192C-7226-48F2-A4C8-80444718E9ED}" type="presParOf" srcId="{0B73FC02-99DD-4D49-AF28-84FB31047C2A}" destId="{78851839-44BA-4BE6-A324-D416B39379BC}" srcOrd="4" destOrd="0" presId="urn:microsoft.com/office/officeart/2005/8/layout/list1"/>
    <dgm:cxn modelId="{4D16892F-EC52-4DFB-A19D-E4C85495818C}" type="presParOf" srcId="{78851839-44BA-4BE6-A324-D416B39379BC}" destId="{C2086F3F-1F81-4567-A878-C836323EC027}" srcOrd="0" destOrd="0" presId="urn:microsoft.com/office/officeart/2005/8/layout/list1"/>
    <dgm:cxn modelId="{ECAF6031-FE98-4C50-8065-F6AC09784579}" type="presParOf" srcId="{78851839-44BA-4BE6-A324-D416B39379BC}" destId="{ACFA0D5A-06EA-472D-9A37-AFDB2719F54E}" srcOrd="1" destOrd="0" presId="urn:microsoft.com/office/officeart/2005/8/layout/list1"/>
    <dgm:cxn modelId="{5F3F3F03-3255-48A1-8F18-C3FC698C5053}" type="presParOf" srcId="{0B73FC02-99DD-4D49-AF28-84FB31047C2A}" destId="{2CB8A942-9BCD-4651-A191-2A17F97045C9}" srcOrd="5" destOrd="0" presId="urn:microsoft.com/office/officeart/2005/8/layout/list1"/>
    <dgm:cxn modelId="{9C5DF784-A7D1-447C-83B9-DD8B40F5894C}" type="presParOf" srcId="{0B73FC02-99DD-4D49-AF28-84FB31047C2A}" destId="{DB66C787-1975-4F42-9018-CB5E488B719E}" srcOrd="6" destOrd="0" presId="urn:microsoft.com/office/officeart/2005/8/layout/list1"/>
    <dgm:cxn modelId="{37E54090-15B6-4C3A-BBCC-3BD214B9E82B}" type="presParOf" srcId="{0B73FC02-99DD-4D49-AF28-84FB31047C2A}" destId="{9CE49E39-7900-42A2-BFD2-65827563DDF5}" srcOrd="7" destOrd="0" presId="urn:microsoft.com/office/officeart/2005/8/layout/list1"/>
    <dgm:cxn modelId="{2FAA783B-47DB-43EB-852E-03DFDEFF481D}" type="presParOf" srcId="{0B73FC02-99DD-4D49-AF28-84FB31047C2A}" destId="{817D4F3F-B062-964D-815A-2A26F105AC2F}" srcOrd="8" destOrd="0" presId="urn:microsoft.com/office/officeart/2005/8/layout/list1"/>
    <dgm:cxn modelId="{2BB7154C-D58D-431E-8369-6D573F951FD1}" type="presParOf" srcId="{817D4F3F-B062-964D-815A-2A26F105AC2F}" destId="{6038F329-5D9D-6945-953C-CB1E4DFB8CB5}" srcOrd="0" destOrd="0" presId="urn:microsoft.com/office/officeart/2005/8/layout/list1"/>
    <dgm:cxn modelId="{671232D4-AA0F-4E76-8B64-08C9C348F799}" type="presParOf" srcId="{817D4F3F-B062-964D-815A-2A26F105AC2F}" destId="{F38DA4AA-3EFE-6845-8C13-F293B9144E40}" srcOrd="1" destOrd="0" presId="urn:microsoft.com/office/officeart/2005/8/layout/list1"/>
    <dgm:cxn modelId="{4CB19DC9-6191-4891-A5F0-CB6F0EC2C8C8}" type="presParOf" srcId="{0B73FC02-99DD-4D49-AF28-84FB31047C2A}" destId="{22CE916D-CA52-E045-842C-DA27C581FEEF}" srcOrd="9" destOrd="0" presId="urn:microsoft.com/office/officeart/2005/8/layout/list1"/>
    <dgm:cxn modelId="{67E623C0-7E2A-41BC-8F95-7C64CDAA25CF}" type="presParOf" srcId="{0B73FC02-99DD-4D49-AF28-84FB31047C2A}" destId="{FB94A432-F75F-6A47-BB56-9C46D993EA0F}" srcOrd="10" destOrd="0" presId="urn:microsoft.com/office/officeart/2005/8/layout/list1"/>
    <dgm:cxn modelId="{AF45401A-1AC6-4E67-8CB5-98EBDA51DA65}" type="presParOf" srcId="{0B73FC02-99DD-4D49-AF28-84FB31047C2A}" destId="{A3B93847-AFFE-344A-9580-232485C5329E}" srcOrd="11" destOrd="0" presId="urn:microsoft.com/office/officeart/2005/8/layout/list1"/>
    <dgm:cxn modelId="{16650087-E60A-42A7-A057-A881C7AC01E4}" type="presParOf" srcId="{0B73FC02-99DD-4D49-AF28-84FB31047C2A}" destId="{BD729672-94BA-4004-8A0D-43CFBE76E82F}" srcOrd="12" destOrd="0" presId="urn:microsoft.com/office/officeart/2005/8/layout/list1"/>
    <dgm:cxn modelId="{5580333B-3429-4856-B2FC-41628753FA82}" type="presParOf" srcId="{BD729672-94BA-4004-8A0D-43CFBE76E82F}" destId="{6EDD77E5-6EDE-4B32-942D-96526CF7BE8B}" srcOrd="0" destOrd="0" presId="urn:microsoft.com/office/officeart/2005/8/layout/list1"/>
    <dgm:cxn modelId="{248AB647-EB43-4DC7-B58D-C90C7F762EB3}" type="presParOf" srcId="{BD729672-94BA-4004-8A0D-43CFBE76E82F}" destId="{1FB346D1-E486-4CD9-AB68-0CB351E13D08}" srcOrd="1" destOrd="0" presId="urn:microsoft.com/office/officeart/2005/8/layout/list1"/>
    <dgm:cxn modelId="{04BDC080-92A0-4CC8-9C13-79AD6C3D7D79}" type="presParOf" srcId="{0B73FC02-99DD-4D49-AF28-84FB31047C2A}" destId="{0F08EA3E-8973-4BC0-B893-A76B7AD2901C}" srcOrd="13" destOrd="0" presId="urn:microsoft.com/office/officeart/2005/8/layout/list1"/>
    <dgm:cxn modelId="{4088BDA0-1BF5-485A-A5C6-6C2614F6BEEE}" type="presParOf" srcId="{0B73FC02-99DD-4D49-AF28-84FB31047C2A}" destId="{3FB49627-9D2E-4D12-BEC6-093CE96D692F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1D74F4-DB86-44AC-A866-F57ED0EEC1AE}">
      <dsp:nvSpPr>
        <dsp:cNvPr id="0" name=""/>
        <dsp:cNvSpPr/>
      </dsp:nvSpPr>
      <dsp:spPr>
        <a:xfrm>
          <a:off x="0" y="976139"/>
          <a:ext cx="8229600" cy="529200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24354A-D1C2-49C4-B53D-C51DE02629BE}">
      <dsp:nvSpPr>
        <dsp:cNvPr id="0" name=""/>
        <dsp:cNvSpPr/>
      </dsp:nvSpPr>
      <dsp:spPr>
        <a:xfrm>
          <a:off x="381001" y="666179"/>
          <a:ext cx="6918970" cy="6199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100" kern="1200" dirty="0" smtClean="0"/>
            <a:t>Δημιουργία πρότυπου ορισμού για τους</a:t>
          </a:r>
          <a:r>
            <a:rPr lang="en-US" sz="2100" kern="1200" dirty="0" smtClean="0"/>
            <a:t> “</a:t>
          </a:r>
          <a:r>
            <a:rPr lang="el-GR" sz="2100" kern="1200" dirty="0" smtClean="0"/>
            <a:t>καλύτερους</a:t>
          </a:r>
          <a:r>
            <a:rPr lang="en-US" sz="2100" kern="1200" dirty="0" smtClean="0"/>
            <a:t>” </a:t>
          </a:r>
          <a:r>
            <a:rPr lang="el-GR" sz="2100" kern="1200" dirty="0" smtClean="0"/>
            <a:t>δυνητικούς πελάτες</a:t>
          </a:r>
          <a:endParaRPr lang="en-US" sz="2100" kern="1200" dirty="0"/>
        </a:p>
      </dsp:txBody>
      <dsp:txXfrm>
        <a:off x="411263" y="696441"/>
        <a:ext cx="6858446" cy="559396"/>
      </dsp:txXfrm>
    </dsp:sp>
    <dsp:sp modelId="{DB66C787-1975-4F42-9018-CB5E488B719E}">
      <dsp:nvSpPr>
        <dsp:cNvPr id="0" name=""/>
        <dsp:cNvSpPr/>
      </dsp:nvSpPr>
      <dsp:spPr>
        <a:xfrm>
          <a:off x="0" y="1928699"/>
          <a:ext cx="8229600" cy="529200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FA0D5A-06EA-472D-9A37-AFDB2719F54E}">
      <dsp:nvSpPr>
        <dsp:cNvPr id="0" name=""/>
        <dsp:cNvSpPr/>
      </dsp:nvSpPr>
      <dsp:spPr>
        <a:xfrm>
          <a:off x="381001" y="1618739"/>
          <a:ext cx="6918970" cy="6199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100" kern="1200" dirty="0" smtClean="0"/>
            <a:t>Ενδυνάμωση της συνεργασίας μεταξύ πωλήσεων και μάρκετινγκ</a:t>
          </a:r>
          <a:endParaRPr lang="en-US" sz="2100" kern="1200" dirty="0"/>
        </a:p>
      </dsp:txBody>
      <dsp:txXfrm>
        <a:off x="411263" y="1649001"/>
        <a:ext cx="6858446" cy="559396"/>
      </dsp:txXfrm>
    </dsp:sp>
    <dsp:sp modelId="{FB94A432-F75F-6A47-BB56-9C46D993EA0F}">
      <dsp:nvSpPr>
        <dsp:cNvPr id="0" name=""/>
        <dsp:cNvSpPr/>
      </dsp:nvSpPr>
      <dsp:spPr>
        <a:xfrm>
          <a:off x="0" y="2881260"/>
          <a:ext cx="8229600" cy="529200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8DA4AA-3EFE-6845-8C13-F293B9144E40}">
      <dsp:nvSpPr>
        <dsp:cNvPr id="0" name=""/>
        <dsp:cNvSpPr/>
      </dsp:nvSpPr>
      <dsp:spPr>
        <a:xfrm>
          <a:off x="411480" y="2571299"/>
          <a:ext cx="6827547" cy="6199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100" kern="1200" dirty="0" smtClean="0"/>
            <a:t>Συνέπεια στις καμπάνιες μάρκετινγκ και στα μηνύματα που αποστέλλονται</a:t>
          </a:r>
          <a:endParaRPr lang="en-US" sz="2100" kern="1200" dirty="0"/>
        </a:p>
      </dsp:txBody>
      <dsp:txXfrm>
        <a:off x="441742" y="2601561"/>
        <a:ext cx="6767023" cy="559396"/>
      </dsp:txXfrm>
    </dsp:sp>
    <dsp:sp modelId="{3FB49627-9D2E-4D12-BEC6-093CE96D692F}">
      <dsp:nvSpPr>
        <dsp:cNvPr id="0" name=""/>
        <dsp:cNvSpPr/>
      </dsp:nvSpPr>
      <dsp:spPr>
        <a:xfrm>
          <a:off x="0" y="3833820"/>
          <a:ext cx="8229600" cy="529200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B346D1-E486-4CD9-AB68-0CB351E13D08}">
      <dsp:nvSpPr>
        <dsp:cNvPr id="0" name=""/>
        <dsp:cNvSpPr/>
      </dsp:nvSpPr>
      <dsp:spPr>
        <a:xfrm>
          <a:off x="411480" y="3523860"/>
          <a:ext cx="6827547" cy="6199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100" kern="1200" dirty="0" smtClean="0"/>
            <a:t>Επικέντρωση των προσπαθειών ανεύρεσης πελατών στις σχέσεις βάσει προτεραιότητας</a:t>
          </a:r>
          <a:endParaRPr lang="en-US" sz="2100" kern="1200" dirty="0"/>
        </a:p>
      </dsp:txBody>
      <dsp:txXfrm>
        <a:off x="441742" y="3554122"/>
        <a:ext cx="6767023" cy="5593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16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87" tIns="46644" rIns="93287" bIns="46644" numCol="1" anchor="t" anchorCtr="0" compatLnSpc="1">
            <a:prstTxWarp prst="textNoShape">
              <a:avLst/>
            </a:prstTxWarp>
          </a:bodyPr>
          <a:lstStyle>
            <a:lvl1pPr defTabSz="933450"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6688" y="0"/>
            <a:ext cx="30416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87" tIns="46644" rIns="93287" bIns="46644" numCol="1" anchor="t" anchorCtr="0" compatLnSpc="1">
            <a:prstTxWarp prst="textNoShape">
              <a:avLst/>
            </a:prstTxWarp>
          </a:bodyPr>
          <a:lstStyle>
            <a:lvl1pPr algn="r" defTabSz="933450"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2963" cy="34893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9600"/>
            <a:ext cx="5616575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87" tIns="46644" rIns="93287" bIns="466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9200"/>
            <a:ext cx="30416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87" tIns="46644" rIns="93287" bIns="46644" numCol="1" anchor="b" anchorCtr="0" compatLnSpc="1">
            <a:prstTxWarp prst="textNoShape">
              <a:avLst/>
            </a:prstTxWarp>
          </a:bodyPr>
          <a:lstStyle>
            <a:lvl1pPr defTabSz="933450"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6688" y="8839200"/>
            <a:ext cx="30416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87" tIns="46644" rIns="93287" bIns="46644" numCol="1" anchor="b" anchorCtr="0" compatLnSpc="1">
            <a:prstTxWarp prst="textNoShape">
              <a:avLst/>
            </a:prstTxWarp>
          </a:bodyPr>
          <a:lstStyle>
            <a:lvl1pPr algn="r" defTabSz="933450"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03BB565C-338F-4049-B82E-06FD323C17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932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linkedin.com/company/omicron-systems" TargetMode="External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jpeg"/><Relationship Id="rId4" Type="http://schemas.openxmlformats.org/officeDocument/2006/relationships/hyperlink" Target="https://twitter.com/omicronsystems" TargetMode="Externa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9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LinkedIn i.jpg">
            <a:hlinkClick r:id="rId2"/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76200"/>
            <a:ext cx="38735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 descr="Twitter T.jpg">
            <a:hlinkClick r:id="rId4"/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76200"/>
            <a:ext cx="37465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 userDrawn="1"/>
        </p:nvSpPr>
        <p:spPr>
          <a:xfrm>
            <a:off x="762000" y="127000"/>
            <a:ext cx="2819400" cy="2159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l-GR" sz="800" b="0" i="1" dirty="0" smtClean="0">
                <a:solidFill>
                  <a:schemeClr val="accent3">
                    <a:lumMod val="50000"/>
                  </a:schemeClr>
                </a:solidFill>
                <a:cs typeface="+mn-cs"/>
              </a:rPr>
              <a:t>Σας άρεσε; Μοιραστείτε το με φίλους!</a:t>
            </a:r>
            <a:endParaRPr lang="en-US" sz="800" b="0" i="1" dirty="0">
              <a:solidFill>
                <a:schemeClr val="accent3">
                  <a:lumMod val="50000"/>
                </a:schemeClr>
              </a:solidFill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dirty="0" smtClean="0">
                <a:cs typeface="+mn-cs"/>
              </a:defRPr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fld id="{03EB18BF-60E4-45E1-97E4-156DFC82CC5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61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5" name="Line 11"/>
          <p:cNvSpPr>
            <a:spLocks noChangeShapeType="1"/>
          </p:cNvSpPr>
          <p:nvPr userDrawn="1"/>
        </p:nvSpPr>
        <p:spPr bwMode="auto">
          <a:xfrm>
            <a:off x="0" y="1524000"/>
            <a:ext cx="9144000" cy="0"/>
          </a:xfrm>
          <a:prstGeom prst="line">
            <a:avLst/>
          </a:prstGeom>
          <a:noFill/>
          <a:ln w="28575">
            <a:solidFill>
              <a:srgbClr val="C20A24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linkedin.com/company/omicron-systems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hyperlink" Target="https://twitter.com/omicronsystems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0" y="914400"/>
            <a:ext cx="9144000" cy="1470025"/>
          </a:xfrm>
        </p:spPr>
        <p:txBody>
          <a:bodyPr/>
          <a:lstStyle/>
          <a:p>
            <a:pPr eaLnBrk="1" hangingPunct="1"/>
            <a:r>
              <a:rPr lang="el-GR" altLang="en-US" sz="4800" dirty="0" smtClean="0"/>
              <a:t>Πίνακας Αξιολόγησης 3 Σημείων</a:t>
            </a:r>
            <a:endParaRPr lang="en-US" altLang="en-US" sz="4000" dirty="0" smtClean="0"/>
          </a:p>
        </p:txBody>
      </p:sp>
      <p:cxnSp>
        <p:nvCxnSpPr>
          <p:cNvPr id="13" name="Straight Connector 12"/>
          <p:cNvCxnSpPr/>
          <p:nvPr/>
        </p:nvCxnSpPr>
        <p:spPr bwMode="auto">
          <a:xfrm>
            <a:off x="762000" y="2057400"/>
            <a:ext cx="7620000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bg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5125" name="Picture 1" descr="LinkedIn i.jpg">
            <a:hlinkClick r:id="rId2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275" y="6019800"/>
            <a:ext cx="6191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2" descr="Twitter T.jpg">
            <a:hlinkClick r:id="rId4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6019800"/>
            <a:ext cx="6000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6200" y="6527800"/>
            <a:ext cx="2819400" cy="25391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l-GR" sz="1050" b="0" i="1" dirty="0" smtClean="0">
                <a:solidFill>
                  <a:schemeClr val="accent3">
                    <a:lumMod val="50000"/>
                  </a:schemeClr>
                </a:solidFill>
                <a:cs typeface="+mn-cs"/>
              </a:rPr>
              <a:t>Σας άρεσε; Μοιραστείτε το με φίλους</a:t>
            </a:r>
            <a:r>
              <a:rPr lang="en-US" sz="1050" b="0" i="1" dirty="0" smtClean="0">
                <a:solidFill>
                  <a:schemeClr val="accent3">
                    <a:lumMod val="50000"/>
                  </a:schemeClr>
                </a:solidFill>
                <a:cs typeface="+mn-cs"/>
              </a:rPr>
              <a:t>! </a:t>
            </a:r>
            <a:endParaRPr lang="en-US" sz="1050" b="0" i="1" dirty="0">
              <a:solidFill>
                <a:schemeClr val="accent3">
                  <a:lumMod val="50000"/>
                </a:schemeClr>
              </a:solidFill>
              <a:cs typeface="+mn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731838"/>
          </a:xfrm>
        </p:spPr>
        <p:txBody>
          <a:bodyPr/>
          <a:lstStyle/>
          <a:p>
            <a:pPr eaLnBrk="1" hangingPunct="1"/>
            <a:r>
              <a:rPr lang="el-GR" altLang="en-US" sz="4000" dirty="0" smtClean="0">
                <a:solidFill>
                  <a:srgbClr val="BEB1A6"/>
                </a:solidFill>
              </a:rPr>
              <a:t>Στόχοι Πίνακα 3 Σημείων</a:t>
            </a:r>
            <a:endParaRPr lang="en-US" altLang="en-US" sz="4000" dirty="0" smtClean="0">
              <a:solidFill>
                <a:srgbClr val="BEB1A6"/>
              </a:solidFill>
            </a:endParaRPr>
          </a:p>
        </p:txBody>
      </p:sp>
      <p:graphicFrame>
        <p:nvGraphicFramePr>
          <p:cNvPr id="8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6194827"/>
              </p:ext>
            </p:extLst>
          </p:nvPr>
        </p:nvGraphicFramePr>
        <p:xfrm>
          <a:off x="457200" y="1676400"/>
          <a:ext cx="82296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85800"/>
            <a:ext cx="9144000" cy="914400"/>
          </a:xfrm>
        </p:spPr>
        <p:txBody>
          <a:bodyPr/>
          <a:lstStyle/>
          <a:p>
            <a:pPr eaLnBrk="1" hangingPunct="1"/>
            <a:r>
              <a:rPr lang="el-GR" altLang="en-US" dirty="0" smtClean="0">
                <a:solidFill>
                  <a:srgbClr val="BEB1A6"/>
                </a:solidFill>
              </a:rPr>
              <a:t>Βέλτιστες Πρακτικές</a:t>
            </a:r>
            <a:endParaRPr lang="en-US" altLang="en-US" dirty="0" smtClean="0">
              <a:solidFill>
                <a:srgbClr val="BEB1A6"/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r>
              <a:rPr lang="el-GR" altLang="en-US" sz="2400" dirty="0" smtClean="0"/>
              <a:t>Δημιουργήστε έναν Πίνακα Αξιολόγησης Συστάσεων 3 Σημείων ειδικά για την επιχείρησή σας</a:t>
            </a:r>
            <a:endParaRPr lang="en-US" altLang="en-US" sz="2400" dirty="0" smtClean="0"/>
          </a:p>
          <a:p>
            <a:r>
              <a:rPr lang="el-GR" altLang="en-US" sz="2400" dirty="0" smtClean="0"/>
              <a:t>Ορίστε κριτήρια βάσει των χαρακτηριστικών και των συμπεριφορών των πελατών στόχων, όπως π.χ</a:t>
            </a:r>
            <a:r>
              <a:rPr lang="en-US" altLang="en-US" sz="2400" dirty="0" smtClean="0"/>
              <a:t>:</a:t>
            </a:r>
          </a:p>
          <a:p>
            <a:pPr lvl="1"/>
            <a:r>
              <a:rPr lang="el-GR" altLang="en-US" sz="2000" dirty="0" smtClean="0"/>
              <a:t>Μέγεθος</a:t>
            </a:r>
            <a:r>
              <a:rPr lang="en-US" altLang="en-US" sz="2000" dirty="0" smtClean="0"/>
              <a:t>, </a:t>
            </a:r>
            <a:r>
              <a:rPr lang="el-GR" altLang="en-US" sz="2000" dirty="0" smtClean="0"/>
              <a:t>κλάδος</a:t>
            </a:r>
            <a:r>
              <a:rPr lang="en-US" altLang="en-US" sz="2000" dirty="0" smtClean="0"/>
              <a:t>, </a:t>
            </a:r>
            <a:r>
              <a:rPr lang="el-GR" altLang="en-US" sz="2000" dirty="0" smtClean="0"/>
              <a:t>ειδικές ανάγκες, κλπ</a:t>
            </a:r>
            <a:r>
              <a:rPr lang="en-US" altLang="en-US" sz="2000" dirty="0" smtClean="0"/>
              <a:t>.</a:t>
            </a:r>
          </a:p>
          <a:p>
            <a:r>
              <a:rPr lang="el-GR" altLang="en-US" sz="2400" dirty="0" smtClean="0"/>
              <a:t>Ξεχωρίστε τα στοιχεία που οδηγούν τη συμπεριφορά του πελάτη</a:t>
            </a:r>
            <a:r>
              <a:rPr lang="en-US" altLang="en-US" sz="2400" dirty="0" smtClean="0"/>
              <a:t> </a:t>
            </a:r>
          </a:p>
          <a:p>
            <a:r>
              <a:rPr lang="el-GR" altLang="en-US" sz="2400" dirty="0" smtClean="0"/>
              <a:t>Επιβεβαιώστε και ταξινομήστε τους τύπους δυνητικών πελατών βάσει των κριτηρίων στόχων</a:t>
            </a:r>
            <a:r>
              <a:rPr lang="en-US" altLang="en-US" sz="2400" dirty="0" smtClean="0"/>
              <a:t> </a:t>
            </a:r>
          </a:p>
          <a:p>
            <a:r>
              <a:rPr lang="el-GR" altLang="en-US" sz="2400" dirty="0" smtClean="0"/>
              <a:t>Ξεχωρίστε τις συστάσεις σε Άριστες, Καλές και Ουδέτερες</a:t>
            </a:r>
            <a:endParaRPr lang="en-US" altLang="en-US" sz="2400" dirty="0" smtClean="0"/>
          </a:p>
          <a:p>
            <a:r>
              <a:rPr lang="el-GR" altLang="en-US" sz="2400" i="1" dirty="0" smtClean="0"/>
              <a:t>Οι υπόλοιποι δεν είναι στόχοι</a:t>
            </a:r>
            <a:r>
              <a:rPr lang="en-US" altLang="en-US" sz="2400" i="1" dirty="0" smtClean="0"/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838200"/>
            <a:ext cx="9144000" cy="685800"/>
          </a:xfrm>
        </p:spPr>
        <p:txBody>
          <a:bodyPr/>
          <a:lstStyle/>
          <a:p>
            <a:pPr eaLnBrk="1" hangingPunct="1"/>
            <a:r>
              <a:rPr lang="el-GR" altLang="en-US" dirty="0" smtClean="0">
                <a:solidFill>
                  <a:srgbClr val="BEB1A6"/>
                </a:solidFill>
              </a:rPr>
              <a:t>Παράδειγμα Πίνακα 3 Σημείων</a:t>
            </a:r>
            <a:endParaRPr lang="en-US" altLang="en-US" dirty="0" smtClean="0">
              <a:solidFill>
                <a:srgbClr val="BEB1A6"/>
              </a:solidFill>
            </a:endParaRPr>
          </a:p>
        </p:txBody>
      </p:sp>
      <p:graphicFrame>
        <p:nvGraphicFramePr>
          <p:cNvPr id="3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684113"/>
              </p:ext>
            </p:extLst>
          </p:nvPr>
        </p:nvGraphicFramePr>
        <p:xfrm>
          <a:off x="457200" y="1736725"/>
          <a:ext cx="8229600" cy="414066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92">
                <a:tc>
                  <a:txBody>
                    <a:bodyPr/>
                    <a:lstStyle/>
                    <a:p>
                      <a:pPr algn="ctr"/>
                      <a:r>
                        <a:rPr lang="el-GR" sz="1800" dirty="0" smtClean="0"/>
                        <a:t>Κατηγορία</a:t>
                      </a:r>
                      <a:endParaRPr lang="en-US" sz="18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 smtClean="0"/>
                        <a:t>Βέλτιστη</a:t>
                      </a:r>
                      <a:endParaRPr lang="en-US" sz="18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 smtClean="0"/>
                        <a:t>Καλή</a:t>
                      </a:r>
                      <a:endParaRPr lang="en-US" sz="18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 smtClean="0"/>
                        <a:t>Μέτρια</a:t>
                      </a:r>
                      <a:endParaRPr lang="en-US" sz="1800" dirty="0"/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23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l-GR" sz="1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Ετήσια Έσοδα</a:t>
                      </a:r>
                      <a:endParaRPr lang="en-US" sz="12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6" marB="45726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€</a:t>
                      </a:r>
                      <a:r>
                        <a:rPr lang="en-US" sz="1400" dirty="0" smtClean="0"/>
                        <a:t>10</a:t>
                      </a:r>
                      <a:r>
                        <a:rPr lang="el-GR" sz="1400" dirty="0" smtClean="0"/>
                        <a:t>εκατ.</a:t>
                      </a:r>
                      <a:r>
                        <a:rPr lang="en-US" sz="1400" dirty="0" smtClean="0"/>
                        <a:t> </a:t>
                      </a:r>
                      <a:r>
                        <a:rPr lang="el-GR" sz="1400" dirty="0" smtClean="0"/>
                        <a:t>ως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l-GR" sz="1400" baseline="0" dirty="0" smtClean="0"/>
                        <a:t>€</a:t>
                      </a:r>
                      <a:r>
                        <a:rPr lang="en-US" sz="1400" baseline="0" dirty="0" smtClean="0"/>
                        <a:t>50</a:t>
                      </a:r>
                      <a:r>
                        <a:rPr lang="el-GR" sz="1400" baseline="0" dirty="0" smtClean="0"/>
                        <a:t>εκατ.</a:t>
                      </a:r>
                      <a:endParaRPr lang="en-US" sz="14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€</a:t>
                      </a:r>
                      <a:r>
                        <a:rPr lang="en-US" sz="1400" dirty="0" smtClean="0"/>
                        <a:t>5</a:t>
                      </a:r>
                      <a:r>
                        <a:rPr lang="el-GR" sz="1400" dirty="0" smtClean="0"/>
                        <a:t>εκατ</a:t>
                      </a:r>
                      <a:r>
                        <a:rPr lang="el-GR" sz="1400" baseline="0" dirty="0" smtClean="0"/>
                        <a:t> ως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l-GR" sz="1400" baseline="0" dirty="0" smtClean="0"/>
                        <a:t>€</a:t>
                      </a:r>
                      <a:r>
                        <a:rPr lang="en-US" sz="1400" baseline="0" dirty="0" smtClean="0"/>
                        <a:t>10</a:t>
                      </a:r>
                      <a:r>
                        <a:rPr lang="el-GR" sz="1400" baseline="0" dirty="0" smtClean="0"/>
                        <a:t>εκατ ή άνω των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l-GR" sz="1400" baseline="0" dirty="0" smtClean="0"/>
                        <a:t>€</a:t>
                      </a:r>
                      <a:r>
                        <a:rPr lang="en-US" sz="1400" baseline="0" dirty="0" smtClean="0"/>
                        <a:t>50</a:t>
                      </a:r>
                      <a:r>
                        <a:rPr lang="el-GR" sz="1400" baseline="0" dirty="0" smtClean="0"/>
                        <a:t>εκατ</a:t>
                      </a:r>
                      <a:endParaRPr lang="en-US" sz="14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Λιγότερα από</a:t>
                      </a:r>
                      <a:r>
                        <a:rPr lang="en-US" sz="1400" dirty="0" smtClean="0"/>
                        <a:t> </a:t>
                      </a:r>
                      <a:r>
                        <a:rPr lang="el-GR" sz="1400" dirty="0" smtClean="0"/>
                        <a:t>€</a:t>
                      </a:r>
                      <a:r>
                        <a:rPr lang="en-US" sz="1400" dirty="0" smtClean="0"/>
                        <a:t>5</a:t>
                      </a:r>
                      <a:r>
                        <a:rPr lang="el-GR" sz="1400" dirty="0" smtClean="0"/>
                        <a:t>εκατ</a:t>
                      </a:r>
                      <a:endParaRPr lang="en-US" sz="1400" dirty="0"/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9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l-GR" sz="1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Γεωγραφία</a:t>
                      </a:r>
                      <a:endParaRPr lang="en-US" sz="12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6" marB="45726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Ελλάδα</a:t>
                      </a:r>
                      <a:endParaRPr lang="en-US" sz="14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Νότι</a:t>
                      </a:r>
                      <a:r>
                        <a:rPr lang="el-GR" sz="1400" baseline="0" dirty="0" smtClean="0"/>
                        <a:t>α Ευρώπη</a:t>
                      </a:r>
                      <a:endParaRPr lang="en-US" sz="14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Βόρεια</a:t>
                      </a:r>
                      <a:r>
                        <a:rPr lang="el-GR" sz="1400" baseline="0" dirty="0" smtClean="0"/>
                        <a:t> Ευρώπη</a:t>
                      </a:r>
                      <a:endParaRPr lang="en-US" sz="1400" dirty="0"/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92"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buFont typeface="Arial" pitchFamily="34" charset="0"/>
                        <a:buNone/>
                      </a:pPr>
                      <a:r>
                        <a:rPr lang="el-GR" sz="1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Πακέτο Υποστήριξης</a:t>
                      </a:r>
                      <a:endParaRPr lang="en-US" sz="12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6" marB="45726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Shared Desk</a:t>
                      </a:r>
                      <a:endParaRPr lang="en-US" sz="14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Dedicated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Desk</a:t>
                      </a:r>
                      <a:endParaRPr lang="en-US" sz="14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Επιτόπια</a:t>
                      </a:r>
                      <a:endParaRPr lang="en-US" sz="1400" dirty="0"/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508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Στάδιο</a:t>
                      </a:r>
                      <a:r>
                        <a:rPr lang="el-GR" sz="12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Ανάπτυξης</a:t>
                      </a:r>
                      <a:endParaRPr lang="en-US" sz="12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6" marB="45726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Στάδιο 2</a:t>
                      </a:r>
                      <a:endParaRPr lang="en-US" sz="14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Ώριμο</a:t>
                      </a:r>
                      <a:endParaRPr lang="en-US" sz="14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Ξεκίνημα</a:t>
                      </a:r>
                      <a:endParaRPr lang="en-US" sz="1400" dirty="0"/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508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Βασική</a:t>
                      </a:r>
                      <a:r>
                        <a:rPr lang="el-GR" sz="12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Ανάγκη</a:t>
                      </a:r>
                      <a:endParaRPr lang="en-US" sz="12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6" marB="45726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Ποιότητα</a:t>
                      </a:r>
                      <a:r>
                        <a:rPr lang="en-US" sz="1400" dirty="0" smtClean="0"/>
                        <a:t>,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l-GR" sz="1400" baseline="0" dirty="0" smtClean="0"/>
                        <a:t>Δυνατότητα Ανάπτυξης</a:t>
                      </a:r>
                      <a:endParaRPr lang="en-US" sz="14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Ποιότητα</a:t>
                      </a:r>
                      <a:r>
                        <a:rPr lang="en-US" sz="1400" dirty="0" smtClean="0"/>
                        <a:t>,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l-GR" sz="1400" baseline="0" dirty="0" smtClean="0"/>
                        <a:t>Κόστος</a:t>
                      </a:r>
                      <a:r>
                        <a:rPr lang="en-US" sz="1400" baseline="0" dirty="0" smtClean="0"/>
                        <a:t>, </a:t>
                      </a:r>
                      <a:r>
                        <a:rPr lang="el-GR" sz="1400" baseline="0" dirty="0" smtClean="0"/>
                        <a:t>Ανάπτυξη</a:t>
                      </a:r>
                      <a:endParaRPr lang="en-US" sz="14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Χαμηλή τιμή</a:t>
                      </a:r>
                      <a:endParaRPr lang="en-US" sz="1400" dirty="0"/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508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Ομάδα</a:t>
                      </a:r>
                      <a:r>
                        <a:rPr lang="el-GR" sz="12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που Υποστηρίζεται</a:t>
                      </a:r>
                      <a:endParaRPr lang="en-US" sz="12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6" marB="45726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Τελικοί χρήστες</a:t>
                      </a:r>
                      <a:endParaRPr lang="en-US" sz="14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Τελικοί χρήστες</a:t>
                      </a:r>
                      <a:endParaRPr lang="en-US" sz="14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Εσωτερικοί χρήστες</a:t>
                      </a:r>
                      <a:endParaRPr lang="en-US" sz="1400" dirty="0"/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6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l-GR" sz="1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Υπηρεσίες που χρειάζονται</a:t>
                      </a:r>
                      <a:endParaRPr lang="en-US" sz="12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6" marB="45726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Προϊόν</a:t>
                      </a:r>
                      <a:r>
                        <a:rPr lang="en-US" sz="1400" dirty="0" smtClean="0"/>
                        <a:t> 1 &amp; 2</a:t>
                      </a:r>
                      <a:r>
                        <a:rPr lang="el-GR" sz="1400" dirty="0" smtClean="0"/>
                        <a:t> με Υποστήριξη</a:t>
                      </a:r>
                      <a:endParaRPr lang="en-US" sz="14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Προϊόν</a:t>
                      </a:r>
                      <a:r>
                        <a:rPr lang="el-GR" sz="1400" baseline="0" dirty="0" smtClean="0"/>
                        <a:t> </a:t>
                      </a:r>
                      <a:r>
                        <a:rPr lang="en-US" sz="1400" dirty="0" smtClean="0"/>
                        <a:t>1 &amp; 2</a:t>
                      </a:r>
                      <a:endParaRPr lang="en-US" sz="14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Εξατομικευμένο</a:t>
                      </a:r>
                      <a:endParaRPr lang="en-US" sz="1400" dirty="0"/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838200"/>
            <a:ext cx="9144000" cy="685800"/>
          </a:xfrm>
        </p:spPr>
        <p:txBody>
          <a:bodyPr/>
          <a:lstStyle/>
          <a:p>
            <a:pPr eaLnBrk="1" hangingPunct="1"/>
            <a:r>
              <a:rPr lang="el-GR" altLang="en-US" dirty="0" smtClean="0">
                <a:solidFill>
                  <a:srgbClr val="BEB1A6"/>
                </a:solidFill>
              </a:rPr>
              <a:t>Υπόδειγμα Πίνακα 3 Σημείων</a:t>
            </a:r>
            <a:endParaRPr lang="en-US" altLang="en-US" dirty="0" smtClean="0">
              <a:solidFill>
                <a:srgbClr val="BEB1A6"/>
              </a:solidFill>
            </a:endParaRPr>
          </a:p>
        </p:txBody>
      </p:sp>
      <p:graphicFrame>
        <p:nvGraphicFramePr>
          <p:cNvPr id="7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7606846"/>
              </p:ext>
            </p:extLst>
          </p:nvPr>
        </p:nvGraphicFramePr>
        <p:xfrm>
          <a:off x="304800" y="1873250"/>
          <a:ext cx="8610599" cy="414654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35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15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121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918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2430">
                <a:tc>
                  <a:txBody>
                    <a:bodyPr/>
                    <a:lstStyle/>
                    <a:p>
                      <a:pPr algn="ctr"/>
                      <a:r>
                        <a:rPr lang="el-GR" sz="1800" dirty="0" smtClean="0"/>
                        <a:t>Κατηγορία</a:t>
                      </a:r>
                      <a:endParaRPr lang="en-US" sz="1800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 smtClean="0"/>
                        <a:t>Βέλτιστη</a:t>
                      </a:r>
                      <a:endParaRPr lang="en-US" sz="1800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 smtClean="0"/>
                        <a:t>Καλή</a:t>
                      </a:r>
                      <a:endParaRPr lang="en-US" sz="1800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 smtClean="0"/>
                        <a:t>Μέτρια</a:t>
                      </a:r>
                      <a:endParaRPr lang="en-US" sz="1800" dirty="0"/>
                    </a:p>
                  </a:txBody>
                  <a:tcPr marT="45713" marB="4571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243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l-GR" sz="1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Κριτήριο </a:t>
                      </a:r>
                      <a:r>
                        <a:rPr lang="en-US" sz="1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12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3" marB="45713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3" marB="4571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243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l-GR" sz="1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Κριτήριο </a:t>
                      </a:r>
                      <a:r>
                        <a:rPr lang="en-US" sz="12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12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3" marB="45713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120650" indent="-120650" algn="l" defTabSz="914400" rtl="0" eaLnBrk="1" latinLnBrk="0" hangingPunct="1">
                        <a:buFont typeface="Arial" pitchFamily="34" charset="0"/>
                        <a:buChar char="•"/>
                      </a:pPr>
                      <a:endParaRPr lang="en-US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3" marB="4571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026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l-GR" sz="1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Κριτήριο </a:t>
                      </a:r>
                      <a:r>
                        <a:rPr lang="en-US" sz="12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US" sz="12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3" marB="45713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120650" algn="l" defTabSz="914400" rtl="0" eaLnBrk="1" latinLnBrk="0" hangingPunct="1">
                        <a:buFont typeface="Arial" pitchFamily="34" charset="0"/>
                        <a:buNone/>
                      </a:pPr>
                      <a:endParaRPr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3" marB="4571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717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l-GR" sz="1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Κριτήριο </a:t>
                      </a:r>
                      <a:r>
                        <a:rPr lang="en-US" sz="12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en-US" sz="12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3" marB="45713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3" marB="45713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243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l-GR" sz="1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Κριτήριο </a:t>
                      </a:r>
                      <a:r>
                        <a:rPr lang="en-US" sz="12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en-US" sz="12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3" marB="45713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120650" indent="-120650">
                        <a:buFont typeface="Arial" pitchFamily="34" charset="0"/>
                        <a:buChar char="•"/>
                      </a:pPr>
                      <a:endParaRPr lang="en-US" sz="1200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3" marB="45713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979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l-GR" sz="1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Κριτήριο </a:t>
                      </a:r>
                      <a:r>
                        <a:rPr lang="en-US" sz="12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en-US" sz="12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3" marB="45713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120650" indent="-120650" algn="l" defTabSz="914400" rtl="0" eaLnBrk="1" latinLnBrk="0" hangingPunct="1">
                        <a:buFont typeface="Arial" pitchFamily="34" charset="0"/>
                        <a:buChar char="•"/>
                      </a:pPr>
                      <a:endParaRPr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3" marB="45713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979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Κριτήριο </a:t>
                      </a:r>
                      <a:r>
                        <a:rPr lang="en-US" sz="12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en-US" sz="12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3" marB="45713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120650" indent="-120650" algn="l" defTabSz="914400" rtl="0" eaLnBrk="1" latinLnBrk="0" hangingPunct="1">
                        <a:buFont typeface="Arial" pitchFamily="34" charset="0"/>
                        <a:buChar char="•"/>
                      </a:pPr>
                      <a:endParaRPr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3" marB="45713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979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Κριτήριο </a:t>
                      </a:r>
                      <a:r>
                        <a:rPr lang="en-US" sz="12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en-US" sz="12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3" marB="45713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120650" indent="-120650" algn="l" defTabSz="914400" rtl="0" eaLnBrk="1" latinLnBrk="0" hangingPunct="1">
                        <a:buFont typeface="Arial" pitchFamily="34" charset="0"/>
                        <a:buChar char="•"/>
                      </a:pPr>
                      <a:endParaRPr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3" marB="45713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4586</TotalTime>
  <Words>240</Words>
  <Application>Microsoft Office PowerPoint</Application>
  <PresentationFormat>Προβολή στην οθόνη (4:3)</PresentationFormat>
  <Paragraphs>61</Paragraphs>
  <Slides>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1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7" baseType="lpstr">
      <vt:lpstr>Arial</vt:lpstr>
      <vt:lpstr>Default Design</vt:lpstr>
      <vt:lpstr>Πίνακας Αξιολόγησης 3 Σημείων</vt:lpstr>
      <vt:lpstr>Στόχοι Πίνακα 3 Σημείων</vt:lpstr>
      <vt:lpstr>Βέλτιστες Πρακτικές</vt:lpstr>
      <vt:lpstr>Παράδειγμα Πίνακα 3 Σημείων</vt:lpstr>
      <vt:lpstr>Υπόδειγμα Πίνακα 3 Σημείων</vt:lpstr>
    </vt:vector>
  </TitlesOfParts>
  <Company>Omicron Systems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 Point Matrix</dc:title>
  <dc:creator>John Issaris</dc:creator>
  <cp:lastModifiedBy>user</cp:lastModifiedBy>
  <cp:revision>568</cp:revision>
  <cp:lastPrinted>2011-05-26T19:51:00Z</cp:lastPrinted>
  <dcterms:created xsi:type="dcterms:W3CDTF">2010-06-06T22:06:31Z</dcterms:created>
  <dcterms:modified xsi:type="dcterms:W3CDTF">2020-04-06T12:32:53Z</dcterms:modified>
</cp:coreProperties>
</file>